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88" r:id="rId6"/>
    <p:sldId id="289" r:id="rId7"/>
    <p:sldId id="294" r:id="rId8"/>
    <p:sldId id="290" r:id="rId9"/>
    <p:sldId id="291" r:id="rId10"/>
    <p:sldId id="292" r:id="rId11"/>
    <p:sldId id="259" r:id="rId12"/>
    <p:sldId id="260" r:id="rId13"/>
    <p:sldId id="261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1" r:id="rId25"/>
    <p:sldId id="262" r:id="rId26"/>
    <p:sldId id="283" r:id="rId27"/>
    <p:sldId id="284" r:id="rId28"/>
    <p:sldId id="264" r:id="rId29"/>
    <p:sldId id="285" r:id="rId30"/>
    <p:sldId id="265" r:id="rId31"/>
    <p:sldId id="266" r:id="rId32"/>
    <p:sldId id="267" r:id="rId33"/>
    <p:sldId id="268" r:id="rId34"/>
    <p:sldId id="269" r:id="rId35"/>
    <p:sldId id="286" r:id="rId36"/>
    <p:sldId id="287" r:id="rId37"/>
    <p:sldId id="263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851648" cy="1828800"/>
          </a:xfrm>
        </p:spPr>
        <p:txBody>
          <a:bodyPr/>
          <a:lstStyle/>
          <a:p>
            <a:pPr algn="ctr"/>
            <a:r>
              <a:rPr lang="cs-CZ" dirty="0" smtClean="0"/>
              <a:t>Mateřská škola </a:t>
            </a:r>
            <a:br>
              <a:rPr lang="cs-CZ" dirty="0" smtClean="0"/>
            </a:br>
            <a:r>
              <a:rPr lang="cs-CZ" dirty="0" smtClean="0"/>
              <a:t>Velké Meziříčí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7854696" cy="2432712"/>
          </a:xfrm>
        </p:spPr>
        <p:txBody>
          <a:bodyPr>
            <a:normAutofit/>
          </a:bodyPr>
          <a:lstStyle/>
          <a:p>
            <a:r>
              <a:rPr lang="cs-CZ" dirty="0" smtClean="0"/>
              <a:t>Odloučené pracoviště</a:t>
            </a:r>
          </a:p>
          <a:p>
            <a:r>
              <a:rPr lang="cs-CZ" b="1" dirty="0" smtClean="0"/>
              <a:t>NAD PLOVÁRNOU</a:t>
            </a:r>
          </a:p>
          <a:p>
            <a:endParaRPr lang="cs-CZ" dirty="0" smtClean="0"/>
          </a:p>
          <a:p>
            <a:r>
              <a:rPr lang="cs-CZ" dirty="0" smtClean="0"/>
              <a:t>Statutární zástupce školy        Mgr. Božena Suchánková</a:t>
            </a:r>
          </a:p>
          <a:p>
            <a:r>
              <a:rPr lang="cs-CZ" dirty="0" smtClean="0"/>
              <a:t>Vedoucí učitelka                                          Věra Kopečná</a:t>
            </a:r>
            <a:endParaRPr lang="cs-CZ" dirty="0"/>
          </a:p>
        </p:txBody>
      </p:sp>
      <p:pic>
        <p:nvPicPr>
          <p:cNvPr id="1026" name="Picture 2" descr="D:\Desktop\nadplovarn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2400984" cy="182823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nadplovarnou.skolkavm.cz/upload/370/161/dscn1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adplovarnou.skolkavm.cz/upload/370/161/dscn55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1" t="35358" r="3698"/>
          <a:stretch/>
        </p:blipFill>
        <p:spPr bwMode="auto">
          <a:xfrm>
            <a:off x="5635846" y="3068960"/>
            <a:ext cx="3390512" cy="2299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5296"/>
      </p:ext>
    </p:extLst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HERNÍ CENTRUM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MŠ se podařilo odkoupit přilehlý byt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V prostorách bytu dětem nabízíme: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Učebnu anglického jazyka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Pohádkové centrum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Loutkové divadlo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216358" cy="2412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http://www.nadplovarnou.skolkavm.cz/upload/370/983/dscn5593.jpg"/>
          <p:cNvPicPr>
            <a:picLocks noChangeAspect="1" noChangeArrowheads="1"/>
          </p:cNvPicPr>
          <p:nvPr/>
        </p:nvPicPr>
        <p:blipFill rotWithShape="1">
          <a:blip r:embed="rId2" cstate="print">
            <a:lum bright="10000" contrast="30000"/>
          </a:blip>
          <a:srcRect b="23293"/>
          <a:stretch/>
        </p:blipFill>
        <p:spPr bwMode="auto">
          <a:xfrm>
            <a:off x="562580" y="1340768"/>
            <a:ext cx="8041868" cy="462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nadplovarnou.skolkavm.cz/upload/370/983/dscn5582.jpg"/>
          <p:cNvPicPr>
            <a:picLocks noChangeAspect="1" noChangeArrowheads="1"/>
          </p:cNvPicPr>
          <p:nvPr/>
        </p:nvPicPr>
        <p:blipFill>
          <a:blip r:embed="rId2" cstate="print"/>
          <a:srcRect l="2941"/>
          <a:stretch>
            <a:fillRect/>
          </a:stretch>
        </p:blipFill>
        <p:spPr bwMode="auto">
          <a:xfrm>
            <a:off x="4644008" y="1412776"/>
            <a:ext cx="4752528" cy="367240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6386" name="Picture 2" descr="http://www.nadplovarnou.skolkavm.cz/upload/370/983/dscn5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1412776"/>
            <a:ext cx="4896544" cy="3672408"/>
          </a:xfrm>
          <a:prstGeom prst="rect">
            <a:avLst/>
          </a:prstGeom>
          <a:noFill/>
        </p:spPr>
      </p:pic>
      <p:pic>
        <p:nvPicPr>
          <p:cNvPr id="16390" name="Picture 6" descr="http://www.minisvetskolka.cz/rs/images/stories/angl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229200"/>
            <a:ext cx="1296144" cy="1356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élník 7"/>
          <p:cNvSpPr/>
          <p:nvPr/>
        </p:nvSpPr>
        <p:spPr>
          <a:xfrm>
            <a:off x="395536" y="908720"/>
            <a:ext cx="9417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  UČEBNA ANGLIČTINY	                LOUTKOVÉ DIVADLO	            </a:t>
            </a:r>
            <a:endParaRPr lang="cs-CZ" sz="2400" dirty="0"/>
          </a:p>
        </p:txBody>
      </p:sp>
      <p:pic>
        <p:nvPicPr>
          <p:cNvPr id="10" name="Picture 4" descr="http://www.sikovnyobchudek.cz/fotky32145/fotos/_vyr_34rodinka-ESH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229200"/>
            <a:ext cx="158417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ŠKOLNÍ ZAHRADA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67544" y="2060848"/>
            <a:ext cx="4040188" cy="479715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Členitý terén pro sezónní aktivity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Průlezka se skluzavkou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Průlezka housenka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Svahová skluzavka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Trampolína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008" y="2060848"/>
            <a:ext cx="4041775" cy="479715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Chaloupka s tabulí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2 pískoviště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Kolotoč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Lezecká stěna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Vyasfaltované hřiště 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V letním období bazénky na terase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22532" name="Picture 4" descr="Grass with blue sky spring vectors 06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 t="56772"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 descr="http://www.nadplovarnou.skolkavm.cz/upload/370/28/dscn2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82352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0" name="Picture 2" descr="http://www.nadplovarnou.skolkavm.cz/upload/370/28/dscn2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 descr="http://www.nadplovarnou.skolkavm.cz/upload/370/28/dscn2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24" y="95436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 descr="http://www.nadplovarnou.skolkavm.cz/upload/370/28/dscn2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5842" name="Picture 2" descr="http://www.nadplovarnou.skolkavm.cz/upload/370/28/dscn2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Charakteristika školy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79512" y="2420888"/>
            <a:ext cx="4752528" cy="443484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NÁZEV  ŠKOLY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SÍDLO  ŠKOLY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PRÁVNÍ  FORMA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SOUČÁSTI  ŠKOLY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ODLOUČENÉ  PRACOVIŠTĚ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SÍDLO  ŠKOLY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NÁZEV  ŠVP</a:t>
            </a:r>
          </a:p>
          <a:p>
            <a:pPr>
              <a:buNone/>
            </a:pP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4008" y="2450544"/>
            <a:ext cx="4690864" cy="443484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Mateřská škola Velké Meziříčí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Čechova 1523/10, VM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Příspěvková organizace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5 odloučených pracovišť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Mateřská škola Nad Plovárnou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Nad Plovárnou 1569/12, VM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„Zdravě a s radostí“</a:t>
            </a:r>
          </a:p>
        </p:txBody>
      </p:sp>
      <p:pic>
        <p:nvPicPr>
          <p:cNvPr id="33794" name="Picture 2" descr="http://www.nadplovarnou.skolkavm.cz/upload/370/939/dscn5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836712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4818" name="Picture 2" descr="http://www.nadplovarnou.skolkavm.cz/upload/370/28/dscn2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6866" name="Picture 2" descr="http://www.nadplovarnou.skolkavm.cz/upload/370/28/dscn2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4" name="Picture 2" descr="http://www.nadplovarnou.skolkavm.cz/upload/370/28/dscn2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9938" name="Picture 2" descr="http://www.nadplovarnou.skolkavm.cz/upload/370/28/dscn2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7890" name="Picture 2" descr="http://www.nadplovarnou.skolkavm.cz/upload/370/28/dscn2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ŠKOLNÍ VZDĚLÁVACÍ PROGRAM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Pro tvorbu našeho ŠVP nám sloužil celostátně vydaný dokument „Rámcový vzdělávací program pro předškolní vzdělávání“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V souladu  tímto dokumentem pro konkrétní rozpracování byl využit program podpory zdraví, který je pro předškolní vzdělávání zpracován pod názvem „Kurikulum podpory zdraví v mateřské škole“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Filozofie podpory zdraví je nám velice blízká a chápeme: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38912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Že zdraví není jen o tom, zda nejsme nemocni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Souvisí s pocitem životní pohody a harmonie mezi lidmi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Zdraví je pro každého z nás hodnotou hodnot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 podmínkou celkově 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hodnotného života jednotlivců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i celé společnosti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7"/>
          <a:stretch/>
        </p:blipFill>
        <p:spPr bwMode="auto">
          <a:xfrm>
            <a:off x="6012160" y="3862140"/>
            <a:ext cx="2592288" cy="2552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Protože své zdraví ovlivňují lidé svým chováním, rozhodli jsme se: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438912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Podporovat zdraví vlastní, zdraví dětí i jejich rodinných příslušníků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Osvojením si návyků, dovedností a chováním podporující zdravý životní styl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 to proces, který přijímá společnost postupně a mateřská škola je to pravé místo, kde mohou děti dostat základy pro jejich celý život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Filozofie podpory zdraví prolíná do prostředí školy, rodiny, města a práce: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438912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Již několik let se zapojujeme do grantů Města Velkého Meziříčí a zpracováváme a plníme projekty k podpoře zdraví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Zdravého životního stylu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Sociálně patologických jevů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Zapojujeme se do sportovních akcí, které pořádá organizace mateřská škola, ale také město a sportovci našeho regionu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Integrující přístupy programu podpory zdraví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Naše MŠ se řídí dvěma základními principy,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které se vzájemně prolínají a doplňují: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Respekt k přirozeným lidským potřebám jednotlivce   v celku společnosti a světa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Rozvíjení komunikace a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   spolupráce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4" name="Picture 2" descr="F:\IMG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98834"/>
            <a:ext cx="3775968" cy="2831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Představení školy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Budova postavena v roce 1978, rekonstrukce v roce 2015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Dvoupodlažní budova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Kapacita  mateřské školy - 56 dětí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Dvoutřídní mateřská škola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Třída Štěňátek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Třída Koťátek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Věkově smíšené třídy, děti od 3 do 6 let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Dbáme na umístění sourozenců v jedné třídě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Hrací koutky, stolečky pro hru dětí a stolování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Dlouhodobé záměry rozvoje školy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/>
          <a:lstStyle/>
          <a:p>
            <a:pPr marL="514350" indent="-514350">
              <a:buNone/>
            </a:pPr>
            <a:r>
              <a:rPr lang="cs-CZ" dirty="0" smtClean="0">
                <a:solidFill>
                  <a:schemeClr val="bg1"/>
                </a:solidFill>
              </a:rPr>
              <a:t>Abychom naplnili filozofii vzdělávacího programu,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chemeClr val="bg1"/>
                </a:solidFill>
              </a:rPr>
              <a:t>stanovili jsme si základní dlouhodobé záměry.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chemeClr val="bg1"/>
                </a:solidFill>
              </a:rPr>
              <a:t>Podnětem nám byla autoevaluace školy, analýza SWOT a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chemeClr val="bg1"/>
                </a:solidFill>
              </a:rPr>
              <a:t>dotazníky od rodičů.</a:t>
            </a:r>
          </a:p>
          <a:p>
            <a:pPr marL="514350" indent="-514350">
              <a:buAutoNum type="arabicParenR"/>
            </a:pPr>
            <a:r>
              <a:rPr lang="cs-CZ" b="1" dirty="0" smtClean="0">
                <a:solidFill>
                  <a:schemeClr val="bg1"/>
                </a:solidFill>
              </a:rPr>
              <a:t>Zapojit všechny zúčastněné skupiny</a:t>
            </a:r>
          </a:p>
          <a:p>
            <a:pPr marL="514350" indent="-514350">
              <a:buAutoNum type="arabicParenR"/>
            </a:pPr>
            <a:r>
              <a:rPr lang="cs-CZ" b="1" dirty="0" smtClean="0">
                <a:solidFill>
                  <a:schemeClr val="bg1"/>
                </a:solidFill>
              </a:rPr>
              <a:t>Rozvíjet komunikaci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      a spolupráci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3)</a:t>
            </a:r>
            <a:r>
              <a:rPr lang="cs-CZ" b="1" dirty="0" smtClean="0">
                <a:solidFill>
                  <a:schemeClr val="bg1"/>
                </a:solidFill>
              </a:rPr>
              <a:t>    Usilovat o spokojenost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       dítěte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www.nadplovarnou.skolkavm.cz/upload/370/984/dscn5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480321" cy="2610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Podmínky formálního kurikula, včetně záměrů vycházejících z evaluace podmínek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438912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dirty="0" smtClean="0">
                <a:solidFill>
                  <a:schemeClr val="bg1"/>
                </a:solidFill>
              </a:rPr>
              <a:t>Učitelka podporující zdraví</a:t>
            </a:r>
          </a:p>
          <a:p>
            <a:pPr marL="514350" indent="-514350">
              <a:buAutoNum type="arabicParenR"/>
            </a:pPr>
            <a:r>
              <a:rPr lang="cs-CZ" dirty="0" smtClean="0">
                <a:solidFill>
                  <a:schemeClr val="bg1"/>
                </a:solidFill>
              </a:rPr>
              <a:t>Věkové smíšené třídy</a:t>
            </a:r>
          </a:p>
          <a:p>
            <a:pPr marL="514350" indent="-514350">
              <a:buAutoNum type="arabicParenR"/>
            </a:pPr>
            <a:r>
              <a:rPr lang="cs-CZ" dirty="0" smtClean="0">
                <a:solidFill>
                  <a:schemeClr val="bg1"/>
                </a:solidFill>
              </a:rPr>
              <a:t>Rytmický řád života a dne</a:t>
            </a:r>
          </a:p>
          <a:p>
            <a:pPr marL="514350" indent="-514350">
              <a:buAutoNum type="arabicParenR"/>
            </a:pPr>
            <a:r>
              <a:rPr lang="cs-CZ" dirty="0" smtClean="0">
                <a:solidFill>
                  <a:schemeClr val="bg1"/>
                </a:solidFill>
              </a:rPr>
              <a:t>Tělesná pohoda a volný pohyb</a:t>
            </a:r>
          </a:p>
          <a:p>
            <a:pPr marL="514350" indent="-514350">
              <a:buAutoNum type="arabicParenR"/>
            </a:pPr>
            <a:r>
              <a:rPr lang="cs-CZ" dirty="0" smtClean="0">
                <a:solidFill>
                  <a:schemeClr val="bg1"/>
                </a:solidFill>
              </a:rPr>
              <a:t>Správná výživa</a:t>
            </a:r>
          </a:p>
          <a:p>
            <a:pPr marL="514350" indent="-514350">
              <a:buAutoNum type="arabicParenR"/>
            </a:pPr>
            <a:r>
              <a:rPr lang="cs-CZ" dirty="0" smtClean="0">
                <a:solidFill>
                  <a:schemeClr val="bg1"/>
                </a:solidFill>
              </a:rPr>
              <a:t>Spontánní hra</a:t>
            </a:r>
          </a:p>
          <a:p>
            <a:pPr marL="514350" indent="-514350">
              <a:buAutoNum type="arabicParenR"/>
            </a:pPr>
            <a:r>
              <a:rPr lang="cs-CZ" dirty="0" smtClean="0">
                <a:solidFill>
                  <a:schemeClr val="bg1"/>
                </a:solidFill>
              </a:rPr>
              <a:t>Podnětné věcné prostředí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0988"/>
            <a:ext cx="3377952" cy="2533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/>
          <a:lstStyle/>
          <a:p>
            <a:pPr marL="514350" indent="-514350">
              <a:buFont typeface="+mj-lt"/>
              <a:buAutoNum type="arabicParenR" startAt="8"/>
            </a:pPr>
            <a:r>
              <a:rPr lang="cs-CZ" dirty="0" smtClean="0">
                <a:solidFill>
                  <a:schemeClr val="bg1"/>
                </a:solidFill>
              </a:rPr>
              <a:t>Bezpečné sociální prostředí</a:t>
            </a:r>
          </a:p>
          <a:p>
            <a:pPr marL="514350" indent="-514350">
              <a:buFont typeface="+mj-lt"/>
              <a:buAutoNum type="arabicParenR" startAt="8"/>
            </a:pPr>
            <a:r>
              <a:rPr lang="cs-CZ" dirty="0" smtClean="0">
                <a:solidFill>
                  <a:schemeClr val="bg1"/>
                </a:solidFill>
              </a:rPr>
              <a:t>Participativní a týmové řízení</a:t>
            </a:r>
          </a:p>
          <a:p>
            <a:pPr marL="514350" indent="-514350">
              <a:buFont typeface="+mj-lt"/>
              <a:buAutoNum type="arabicParenR" startAt="8"/>
            </a:pPr>
            <a:r>
              <a:rPr lang="cs-CZ" dirty="0" smtClean="0">
                <a:solidFill>
                  <a:schemeClr val="bg1"/>
                </a:solidFill>
              </a:rPr>
              <a:t>Partnerské vztahy s rodiči</a:t>
            </a:r>
          </a:p>
          <a:p>
            <a:pPr marL="514350" indent="-514350">
              <a:buFont typeface="+mj-lt"/>
              <a:buAutoNum type="arabicParenR" startAt="8"/>
            </a:pPr>
            <a:r>
              <a:rPr lang="cs-CZ" dirty="0" smtClean="0">
                <a:solidFill>
                  <a:schemeClr val="bg1"/>
                </a:solidFill>
              </a:rPr>
              <a:t>Spolupráce mateřské školy se základní školou</a:t>
            </a:r>
          </a:p>
          <a:p>
            <a:pPr marL="514350" indent="-514350">
              <a:buFont typeface="+mj-lt"/>
              <a:buAutoNum type="arabicParenR" startAt="8"/>
            </a:pPr>
            <a:r>
              <a:rPr lang="cs-CZ" dirty="0" smtClean="0">
                <a:solidFill>
                  <a:schemeClr val="bg1"/>
                </a:solidFill>
              </a:rPr>
              <a:t>Začlenění mateřské školy do života obce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b="12164"/>
          <a:stretch/>
        </p:blipFill>
        <p:spPr bwMode="auto">
          <a:xfrm>
            <a:off x="5652120" y="4077072"/>
            <a:ext cx="3367826" cy="259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/>
          <a:stretch/>
        </p:blipFill>
        <p:spPr bwMode="auto">
          <a:xfrm>
            <a:off x="3563888" y="3861048"/>
            <a:ext cx="1895993" cy="2838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/>
          <a:stretch/>
        </p:blipFill>
        <p:spPr bwMode="auto">
          <a:xfrm>
            <a:off x="107504" y="4076287"/>
            <a:ext cx="3313367" cy="2610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DSCN61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85" y="260648"/>
            <a:ext cx="336010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FORMÁLNÍ KURIKULUM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V naší MŠ chceme děti naučit pojímat zdraví jako hodnotu, která umožňuje člověku vést plnohodnotný život, a chceme je k tomu vybavit potřebnými kompetencemi.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</a:rPr>
              <a:t>Toto je vize, kterou 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</a:rPr>
              <a:t>chceme směřovat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</a:rPr>
              <a:t>naše vzdělávání 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</a:rPr>
              <a:t>k	 podpoře zdraví.</a:t>
            </a:r>
            <a:endParaRPr lang="cs-CZ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7"/>
          <a:stretch/>
        </p:blipFill>
        <p:spPr bwMode="auto">
          <a:xfrm>
            <a:off x="4427984" y="3739052"/>
            <a:ext cx="4512501" cy="2642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2746648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TÉMATICKÉ ČÁSTI V PRŮBĚHU ROKU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234833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t="5750"/>
          <a:stretch>
            <a:fillRect/>
          </a:stretch>
        </p:blipFill>
        <p:spPr bwMode="auto">
          <a:xfrm>
            <a:off x="3849964" y="0"/>
            <a:ext cx="53305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DSCN6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3" y="3591027"/>
            <a:ext cx="3105255" cy="2718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Konkrétní ukázka rozpracování	</a:t>
            </a:r>
            <a:r>
              <a:rPr lang="cs-CZ" dirty="0" err="1" smtClean="0">
                <a:solidFill>
                  <a:schemeClr val="bg1"/>
                </a:solidFill>
              </a:rPr>
              <a:t>tématických</a:t>
            </a:r>
            <a:r>
              <a:rPr lang="cs-CZ" dirty="0" smtClean="0">
                <a:solidFill>
                  <a:schemeClr val="bg1"/>
                </a:solidFill>
              </a:rPr>
              <a:t> částí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0"/>
            <a:ext cx="4176464" cy="480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21603"/>
            <a:ext cx="39243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27891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r="17085"/>
          <a:stretch/>
        </p:blipFill>
        <p:spPr bwMode="auto">
          <a:xfrm>
            <a:off x="128808" y="1196752"/>
            <a:ext cx="4146115" cy="4389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93304"/>
            <a:ext cx="4512502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13" y="3977680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404765"/>
      </p:ext>
    </p:extLst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Děkujeme za pozornost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4338" name="Picture 2" descr="http://www.theestrandedhorse.com/wp-content/uploads/2015/06/Dental-Tips-For-Children-And-Adul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61756"/>
            <a:ext cx="6809653" cy="4119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BUDOVA PO REKONSTRUKCI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58" name="Picture 2" descr="http://www.nadplovarnou.skolkavm.cz/upload/370/939/dscn5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480720" cy="486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PROSTORY MATEŘSKÉ ŠKOLY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nadplovarnou.skolkavm.cz/upload/370/161/dscn5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54" y="1844824"/>
            <a:ext cx="6528725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79846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nadplovarnou.skolkavm.cz/upload/370/161/dscn5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76864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21097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www.nadplovarnou.skolkavm.cz/upload/370/161/dscn5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30255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http://www.nadplovarnou.skolkavm.cz/upload/370/161/dscn55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2352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48186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www.nadplovarnou.skolkavm.cz/upload/370/161/dscn5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2352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53117"/>
      </p:ext>
    </p:extLst>
  </p:cSld>
  <p:clrMapOvr>
    <a:masterClrMapping/>
  </p:clrMapOvr>
  <p:transition>
    <p:randomBa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460</TotalTime>
  <Words>575</Words>
  <Application>Microsoft Office PowerPoint</Application>
  <PresentationFormat>Předvádění na obrazovce (4:3)</PresentationFormat>
  <Paragraphs>120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Tok</vt:lpstr>
      <vt:lpstr>Mateřská škola  Velké Meziříčí</vt:lpstr>
      <vt:lpstr>Charakteristika školy</vt:lpstr>
      <vt:lpstr>Představení školy</vt:lpstr>
      <vt:lpstr>BUDOVA PO REKONSTRUKCI</vt:lpstr>
      <vt:lpstr>PROSTORY MATEŘSKÉ ŠKOLY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HERNÍ CENTRUM</vt:lpstr>
      <vt:lpstr>Prezentace aplikace PowerPoint</vt:lpstr>
      <vt:lpstr>Prezentace aplikace PowerPoint</vt:lpstr>
      <vt:lpstr>ŠKOLNÍ ZAHRADA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ŠKOLNÍ VZDĚLÁVACÍ PROGRAM</vt:lpstr>
      <vt:lpstr>Filozofie podpory zdraví je nám velice blízká a chápeme:</vt:lpstr>
      <vt:lpstr>Protože své zdraví ovlivňují lidé svým chováním, rozhodli jsme se:</vt:lpstr>
      <vt:lpstr>Filozofie podpory zdraví prolíná do prostředí školy, rodiny, města a práce:</vt:lpstr>
      <vt:lpstr>Integrující přístupy programu podpory zdraví</vt:lpstr>
      <vt:lpstr>Dlouhodobé záměry rozvoje školy</vt:lpstr>
      <vt:lpstr>Podmínky formálního kurikula, včetně záměrů vycházejících z evaluace podmínek</vt:lpstr>
      <vt:lpstr>Prezentace aplikace PowerPoint</vt:lpstr>
      <vt:lpstr>FORMÁLNÍ KURIKULUM</vt:lpstr>
      <vt:lpstr>TÉMATICKÉ ČÁSTI V PRŮBĚHU ROKU</vt:lpstr>
      <vt:lpstr>Konkrétní ukázka rozpracování tématických částí</vt:lpstr>
      <vt:lpstr>Prezentace aplikace PowerPoint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Mateřská škola  Velké Meziříčí</dc:title>
  <dc:creator>Kucka</dc:creator>
  <cp:lastModifiedBy>MS-Plovarna</cp:lastModifiedBy>
  <cp:revision>64</cp:revision>
  <dcterms:created xsi:type="dcterms:W3CDTF">2016-04-26T16:06:43Z</dcterms:created>
  <dcterms:modified xsi:type="dcterms:W3CDTF">2016-05-13T10:48:45Z</dcterms:modified>
</cp:coreProperties>
</file>