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57" r:id="rId5"/>
    <p:sldId id="259" r:id="rId6"/>
    <p:sldId id="32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19" r:id="rId29"/>
    <p:sldId id="32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2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21" r:id="rId60"/>
    <p:sldId id="322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8" r:id="rId6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84" d="100"/>
          <a:sy n="84" d="100"/>
        </p:scale>
        <p:origin x="143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9024-6D0C-4D03-A2FF-C4CD1F52AAC8}" type="datetimeFigureOut">
              <a:rPr lang="cs-CZ" smtClean="0"/>
              <a:pPr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sz="32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Vznik a význam obor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Vznik a původ obor je třeba hledat v jižní Evropě. Již Římané chovali zvěř v ohradách. Odtud se do světa šířilo jak by takové zařízení mělo vypadat a co by v něm nemělo chybět.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počátcích vzniku obor na našem území sloužily obory především k soustředění zvěře na menší ploše, aby se umožnil snadnější lov s co největším možným výsledkem. První zprávy o zřizování obor na našem území jsou z druhé poloviny 13. století. Největší rozmach obornictví je zejména v 15. až 17. století, kdy šlechta chtěla svým vzácným hostům nabízet co nejlepší lovecké vyžití.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Marie Terezie (1717-1780) rozhodla u místit volně žijící zvěř, hlavně tehdy značně přemnožená divoká prasata, do obor, aby nepůsobila škody v zemědělství. Ty se do volného prostředí z obor vrátily až v druhé polovině minulého století.  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Oplocení Obory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Zástupný symbol pro obsah 4" descr="WP_00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412776"/>
            <a:ext cx="3618402" cy="4824536"/>
          </a:xfrm>
        </p:spPr>
      </p:pic>
      <p:pic>
        <p:nvPicPr>
          <p:cNvPr id="6" name="Obrázek 5" descr="WP_000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12776"/>
            <a:ext cx="3627884" cy="4837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Normované stavy zvěře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Daněk evropský – 47 ks</a:t>
            </a:r>
          </a:p>
          <a:p>
            <a:endParaRPr lang="cs-CZ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Muflon – 47 ks</a:t>
            </a:r>
          </a:p>
          <a:p>
            <a:endParaRPr lang="cs-CZ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Sika japonský – 40 ks</a:t>
            </a:r>
            <a:endParaRPr lang="cs-CZ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Daněk evropský (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Dama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dama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L. )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Daněk pochází ze Středozemí a Malé Asie. První zmínky o jeho výskytu v českých zemích jsou z počátku 16. století. Do konce 19. století byl chován pouze v oborách, v této době byl vypouštěn i do volnosti. V ČR je ho dnes cca 11 000 ks.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oborách bylo vyšlechtěno několik forem zbarvení daňků například černá, bílá, tmavohnědá. U nás je klasická forma zbarvení červenohnědá s bílými skvrnami.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Hmotnost dospělých daňků je před říjí do 95 kg, daněly váží do 50 kg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80-101.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324173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80-95.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754246" cy="51662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1919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819" y="765175"/>
            <a:ext cx="7794362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191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8138177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82850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404664"/>
            <a:ext cx="4405156" cy="5976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9-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36684"/>
            <a:ext cx="8229600" cy="44576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6- 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23928"/>
            <a:ext cx="8229600" cy="39545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592287"/>
          </a:xfrm>
        </p:spPr>
        <p:txBody>
          <a:bodyPr>
            <a:normAutofit/>
          </a:bodyPr>
          <a:lstStyle/>
          <a:p>
            <a:r>
              <a:rPr lang="cs-CZ" sz="66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OBORA</a:t>
            </a:r>
            <a:endParaRPr lang="cs-CZ" sz="6600" b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5648672" cy="1991072"/>
          </a:xfrm>
        </p:spPr>
        <p:txBody>
          <a:bodyPr>
            <a:normAutofit lnSpcReduction="10000"/>
          </a:bodyPr>
          <a:lstStyle/>
          <a:p>
            <a:pPr algn="l">
              <a:buFontTx/>
              <a:buChar char="-"/>
            </a:pPr>
            <a:r>
              <a:rPr lang="cs-CZ" sz="20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název pouze Obora</a:t>
            </a:r>
          </a:p>
          <a:p>
            <a:pPr algn="l">
              <a:buFontTx/>
              <a:buChar char="-"/>
            </a:pPr>
            <a:r>
              <a:rPr lang="cs-CZ" sz="20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na okrese Žďár nad Sázavou například</a:t>
            </a:r>
          </a:p>
          <a:p>
            <a:pPr algn="l"/>
            <a:r>
              <a:rPr lang="cs-CZ" sz="20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obory s názvy Rychtářka, Chlumek,              </a:t>
            </a:r>
            <a:r>
              <a:rPr lang="cs-CZ" sz="2000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Žďárka</a:t>
            </a:r>
            <a:endParaRPr lang="cs-CZ" sz="2000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 algn="l"/>
            <a:r>
              <a:rPr lang="cs-CZ" sz="20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- jinde např. Stará obora na Hluboké, Sedlice, </a:t>
            </a:r>
            <a:r>
              <a:rPr lang="cs-CZ" sz="2000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Žehušice</a:t>
            </a:r>
            <a:endParaRPr lang="cs-CZ" sz="2000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 algn="l">
              <a:buFontTx/>
              <a:buChar char="-"/>
            </a:pPr>
            <a:endParaRPr lang="cs-CZ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8-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03094"/>
            <a:ext cx="8229600" cy="4796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9-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710842"/>
            <a:ext cx="8229600" cy="53251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9-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706146"/>
            <a:ext cx="8229600" cy="54060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27-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7778" y="624847"/>
            <a:ext cx="8310686" cy="55404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9-15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764704"/>
            <a:ext cx="3805311" cy="57079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Muflon (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Ovis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musimon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)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Skutečný původ muflona je značně problematické. Pravděpodobně je potomkem neolitické domácí ovce.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Vyskytoval se pouze na ostrovech Korsika a Sardinie, odkud se začal rozšiřovat do celého středomoří.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Na našem území jsou zprávy o chovech divokých ovcí z 16. a 17. století, není však prokázáno, že šlo o muflony. Prokazatelné zprávy o chovech muflonů jsou z 2. poloviny 19. století, kdy byly mufloni vysazeni nejprve do Staré obory na Hluboké. 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Muflon je typický stádový druh, po celý rok žije v různě četných stádech rozdělených podle pohlaví, pouze starší berani žijí raději samotářsky.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Co se potravy týče je muflon nenáročný a spásá i kyselé a tvrdé trávy.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Mufloni dosahují váhy do 35 kg, muflonky do 25kg.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Co do kvality mufloní zvěře je chov v Oboře průměrný.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Nejsilnější bodová hodnota trofeje mufloních toulců z Obory je 224,45 bodů CIC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9-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6490" y="692150"/>
            <a:ext cx="8151019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62118" cy="5571261"/>
          </a:xfrm>
        </p:spPr>
      </p:pic>
    </p:spTree>
    <p:extLst>
      <p:ext uri="{BB962C8B-B14F-4D97-AF65-F5344CB8AC3E}">
        <p14:creationId xmlns:p14="http://schemas.microsoft.com/office/powerpoint/2010/main" val="33834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4" y="578870"/>
            <a:ext cx="8060654" cy="5370410"/>
          </a:xfrm>
        </p:spPr>
      </p:pic>
    </p:spTree>
    <p:extLst>
      <p:ext uri="{BB962C8B-B14F-4D97-AF65-F5344CB8AC3E}">
        <p14:creationId xmlns:p14="http://schemas.microsoft.com/office/powerpoint/2010/main" val="23147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6864" cy="1152127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Historie Obory – první písemná zmínka 1654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3289920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„Roku 1654 vedl se spor mezi majitele panství meziříčského, hrabětem Rudolfem z 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Kounic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, a  děkanem meziříčským Janem 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Petruciem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. Hrabě z 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Kounic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směnil děkanské louky při oboře za své louky v 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Nesměři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. Hrabě z 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Kounic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chtěl o děkanovy louky rozšířit právě založenou oboru.“  </a:t>
            </a:r>
            <a:endParaRPr lang="cs-CZ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 Rudolf hrabě z 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Kounic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byl v té době nejvyšším lovčím Českého království a je tedy pochopitelné, že si na svém panství založil oboru.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11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3770" y="836613"/>
            <a:ext cx="7676459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6-27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837" y="836613"/>
            <a:ext cx="7934325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29-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620688"/>
            <a:ext cx="3884839" cy="5805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76-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548" y="757370"/>
            <a:ext cx="8111900" cy="54079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74-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6126" y="764704"/>
            <a:ext cx="810090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8295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0439" y="765175"/>
            <a:ext cx="8023122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1919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73161"/>
            <a:ext cx="8229600" cy="42719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8-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8999" y="692150"/>
            <a:ext cx="7246002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Sika japonský (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Cervus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nippon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nippon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)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Jelen sika pochází z dálného východu, který byl na našem území vysazován na přelomu 19. a 20. století. Od 40. let minulého století se sika rozšířil vlivem válečného poškození obor i do volnosti, kde například na Plzeňsku a Karlovarsku se dnes stává dominantním druhem a škody na lesních porostech jsou neúměrné. Populace siky se zde stává vážným problémem.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naší Oboře je sika pravděpodobně od počátku 20. století, kdy byl František </a:t>
            </a:r>
            <a:r>
              <a:rPr lang="cs-CZ" sz="2400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Harrach</a:t>
            </a:r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přítelem Ferdinanda, který měl u Vídně jeden z prvních chovů v Evropě.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Siky většinou žijí v rodinných tlupách, jež tvoří nejčastěji jeden jelen a několik laní.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Jelen dosahuje hmotnosti do 60 kg, laně do 40 kg.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Chov v Oboře je vysoké kvality, v roce 1985 zde byla slovena nejsilnější světová trofej o hodnotě 292,40 bodů CIC, která je i dnes v první desítce světových trofejí.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Zvěř siky v boře byla donedávna z původního chovu, se zaručeným genofondem siky japonského.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Pro problémy s reprodukcí ( stav pouze 18 ks )bylo v uplynulých 6 letech dovezeno do Obory 8 laní z Rakouska, početní stavy se začaly zvyšovat.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936103"/>
          </a:xfrm>
        </p:spPr>
        <p:txBody>
          <a:bodyPr/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Vlastnictví Obory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Vlastnictví Obory je spojeno s vlastnictvím Velkomeziříčského panství.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8-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914" y="765175"/>
            <a:ext cx="6624172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6490" y="692150"/>
            <a:ext cx="8151020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IMG_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6490" y="692150"/>
            <a:ext cx="8151020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66" y="274979"/>
            <a:ext cx="4260257" cy="6394381"/>
          </a:xfrm>
        </p:spPr>
      </p:pic>
    </p:spTree>
    <p:extLst>
      <p:ext uri="{BB962C8B-B14F-4D97-AF65-F5344CB8AC3E}">
        <p14:creationId xmlns:p14="http://schemas.microsoft.com/office/powerpoint/2010/main" val="22884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4-39_filter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790" y="692696"/>
            <a:ext cx="810090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4-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547" y="709364"/>
            <a:ext cx="8183909" cy="54559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8-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6490" y="692150"/>
            <a:ext cx="8151019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74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790" y="672852"/>
            <a:ext cx="8130666" cy="54204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80-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637357"/>
            <a:ext cx="3960440" cy="5940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8285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6039" y="692150"/>
            <a:ext cx="5610540" cy="5761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Přehled vlastníků Obory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457515"/>
              </p:ext>
            </p:extLst>
          </p:nvPr>
        </p:nvGraphicFramePr>
        <p:xfrm>
          <a:off x="323528" y="1340772"/>
          <a:ext cx="8496944" cy="54009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0160"/>
                <a:gridCol w="7056784"/>
              </a:tblGrid>
              <a:tr h="248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1649-1676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hrabata z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Kounic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42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1676-1735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hrabata z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Ugarte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1735-1742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Leopold vévoda Šlesvicko - Holštýnský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1742-1764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Marie Eleonora Holštýnská, provdaná vévodkyně z 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Guastally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 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Sabionety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 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1764-1812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Eleonora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Öttingen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 –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Spielberg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, provdaná princezna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Lichtensteinová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1812-1819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Mořic princ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1819-1899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Leopoldina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Lichtensteinová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, provdaná princezna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Lobkowiczová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1899-1908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Rudolf princ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Lobkowicz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1908-1937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František Maria Alfred hrabě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Harrach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1937-1948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Josefa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Harrachvá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, provdaná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Podstatzka</a:t>
                      </a: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1948-1997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Stát Česká republika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1997-2000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Josefa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Harrachová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, provdaná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Podstatzka</a:t>
                      </a: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2000- 2013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  <a:ea typeface="Times New Roman"/>
                        </a:rPr>
                        <a:t>2013-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František, Maria a Johann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Podstatzky-Lichtenstein</a:t>
                      </a: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  <a:ea typeface="Times New Roman"/>
                        </a:rPr>
                        <a:t>Maria a Johann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  <a:ea typeface="Times New Roman"/>
                        </a:rPr>
                        <a:t>Podstatzky-Lichtenstein</a:t>
                      </a: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Myslivecká zařízení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107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0528" y="1341438"/>
            <a:ext cx="6422943" cy="4784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Včelínek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1070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980728"/>
            <a:ext cx="7112030" cy="56077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Oboroh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1070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0474" y="1052736"/>
            <a:ext cx="7749661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Posedy, kazatelny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107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908720"/>
            <a:ext cx="4320479" cy="5704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Lesní porosty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" name="Zástupný symbol pro obsah 5" descr="P107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9614" y="1268760"/>
            <a:ext cx="8051398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9771" y="836613"/>
            <a:ext cx="7324457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4094" y="908050"/>
            <a:ext cx="7435811" cy="5218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295" y="836613"/>
            <a:ext cx="7935410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Lovečtí hosté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uplynulých letech převažovali lovečtí hosté z Německa a Rakouska, poslední 3-4 roky převažují Češi a Slováci.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dále v Oboře lovili hosté například z Dánska, Norska, Lotyšska, Běloruska, Ruska, Španělska, Mexika a Chile.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Ročně se v Oboře odloví mezi 30-40 trofejemi.</a:t>
            </a:r>
          </a:p>
          <a:p>
            <a:endParaRPr lang="cs-CZ" sz="2400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Způsoby lovu.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4" y="404813"/>
            <a:ext cx="4291012" cy="5721350"/>
          </a:xfrm>
        </p:spPr>
      </p:pic>
    </p:spTree>
    <p:extLst>
      <p:ext uri="{BB962C8B-B14F-4D97-AF65-F5344CB8AC3E}">
        <p14:creationId xmlns:p14="http://schemas.microsoft.com/office/powerpoint/2010/main" val="31611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4" y="549275"/>
            <a:ext cx="5139451" cy="5576888"/>
          </a:xfrm>
        </p:spPr>
      </p:pic>
    </p:spTree>
    <p:extLst>
      <p:ext uri="{BB962C8B-B14F-4D97-AF65-F5344CB8AC3E}">
        <p14:creationId xmlns:p14="http://schemas.microsoft.com/office/powerpoint/2010/main" val="32946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1" y="476250"/>
            <a:ext cx="7533217" cy="5649913"/>
          </a:xfrm>
        </p:spPr>
      </p:pic>
    </p:spTree>
    <p:extLst>
      <p:ext uri="{BB962C8B-B14F-4D97-AF65-F5344CB8AC3E}">
        <p14:creationId xmlns:p14="http://schemas.microsoft.com/office/powerpoint/2010/main" val="40504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Ekonomické výnosy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Prodej odlovu trofejí</a:t>
            </a:r>
          </a:p>
          <a:p>
            <a:endParaRPr lang="cs-CZ" sz="2400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Prodej zvěřiny</a:t>
            </a:r>
          </a:p>
          <a:p>
            <a:endParaRPr lang="cs-CZ" sz="2400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Prodej živé zvěře</a:t>
            </a:r>
            <a:endParaRPr lang="cs-CZ" sz="24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6082" y="836613"/>
            <a:ext cx="7091836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837" y="836613"/>
            <a:ext cx="7934325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043" y="765175"/>
            <a:ext cx="3601914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1320" y="836613"/>
            <a:ext cx="7661360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4299" y="836613"/>
            <a:ext cx="4455401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7375" y="765175"/>
            <a:ext cx="7989249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Děkuji za pozornost.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8295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7675" y="1600200"/>
            <a:ext cx="72486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Umístění Obory</a:t>
            </a:r>
            <a:endParaRPr lang="cs-CZ" sz="24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OBORA foto.doc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7983" y="836613"/>
            <a:ext cx="6908034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Plocha Obory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Oploceno je k dnešnímu dni </a:t>
            </a: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186 ha</a:t>
            </a:r>
          </a:p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z toho :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zemědělská půda 29 ha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lesní pozemky 152 ha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vodní plochy 3 ha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ostatní plochy 2 ha</a:t>
            </a:r>
          </a:p>
          <a:p>
            <a:pPr>
              <a:buFont typeface="Wingdings" pitchFamily="2" charset="2"/>
              <a:buChar char="Ø"/>
            </a:pPr>
            <a:endParaRPr lang="cs-CZ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roce 1997 měla Obora výměru 153 ha</a:t>
            </a:r>
          </a:p>
          <a:p>
            <a:endParaRPr lang="cs-CZ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Přehled zemědělských ploch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OBORA foto.doc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6903940" cy="53371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912</Words>
  <Application>Microsoft Office PowerPoint</Application>
  <PresentationFormat>Předvádění na obrazovce (4:3)</PresentationFormat>
  <Paragraphs>103</Paragraphs>
  <Slides>68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4" baseType="lpstr">
      <vt:lpstr>Arial</vt:lpstr>
      <vt:lpstr>Bookman Old Style</vt:lpstr>
      <vt:lpstr>Calibri</vt:lpstr>
      <vt:lpstr>Times New Roman</vt:lpstr>
      <vt:lpstr>Wingdings</vt:lpstr>
      <vt:lpstr>Motiv sady Office</vt:lpstr>
      <vt:lpstr> Vznik a význam obor</vt:lpstr>
      <vt:lpstr>OBORA</vt:lpstr>
      <vt:lpstr>Historie Obory – první písemná zmínka 1654</vt:lpstr>
      <vt:lpstr>Vlastnictví Obory</vt:lpstr>
      <vt:lpstr>Přehled vlastníků Obory</vt:lpstr>
      <vt:lpstr>Prezentace aplikace PowerPoint</vt:lpstr>
      <vt:lpstr>Umístění Obory</vt:lpstr>
      <vt:lpstr>Plocha Obory</vt:lpstr>
      <vt:lpstr>Přehled zemědělských ploch</vt:lpstr>
      <vt:lpstr>Oplocení Obory</vt:lpstr>
      <vt:lpstr>Normované stavy zvěře</vt:lpstr>
      <vt:lpstr>Daněk evropský ( Dama dama L. 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Muflon ( Ovis musimon 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Sika japonský (Cervus nippon nippon)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Myslivecká zařízení</vt:lpstr>
      <vt:lpstr>Včelínek</vt:lpstr>
      <vt:lpstr>Oboroh</vt:lpstr>
      <vt:lpstr>Posedy, kazatelny</vt:lpstr>
      <vt:lpstr>Lesní porosty</vt:lpstr>
      <vt:lpstr>Prezentace aplikace PowerPoint</vt:lpstr>
      <vt:lpstr>Prezentace aplikace PowerPoint</vt:lpstr>
      <vt:lpstr>Prezentace aplikace PowerPoint</vt:lpstr>
      <vt:lpstr>Lovečtí hosté</vt:lpstr>
      <vt:lpstr>Prezentace aplikace PowerPoint</vt:lpstr>
      <vt:lpstr>Prezentace aplikace PowerPoint</vt:lpstr>
      <vt:lpstr>Ekonomické výnosy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OBORA</dc:title>
  <dc:creator>František Fňukal</dc:creator>
  <cp:lastModifiedBy>Velkomeziricsko</cp:lastModifiedBy>
  <cp:revision>58</cp:revision>
  <dcterms:created xsi:type="dcterms:W3CDTF">2012-12-27T15:49:50Z</dcterms:created>
  <dcterms:modified xsi:type="dcterms:W3CDTF">2016-06-08T08:57:16Z</dcterms:modified>
</cp:coreProperties>
</file>